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61" r:id="rId3"/>
    <p:sldId id="326" r:id="rId5"/>
    <p:sldId id="263" r:id="rId6"/>
    <p:sldId id="264" r:id="rId7"/>
    <p:sldId id="292" r:id="rId8"/>
    <p:sldId id="293" r:id="rId9"/>
    <p:sldId id="295" r:id="rId10"/>
    <p:sldId id="311" r:id="rId11"/>
    <p:sldId id="310" r:id="rId12"/>
    <p:sldId id="294" r:id="rId13"/>
    <p:sldId id="302" r:id="rId14"/>
    <p:sldId id="303" r:id="rId15"/>
    <p:sldId id="304" r:id="rId16"/>
    <p:sldId id="301" r:id="rId17"/>
    <p:sldId id="300" r:id="rId18"/>
    <p:sldId id="305" r:id="rId19"/>
    <p:sldId id="299" r:id="rId20"/>
    <p:sldId id="313" r:id="rId21"/>
    <p:sldId id="314" r:id="rId22"/>
    <p:sldId id="324" r:id="rId23"/>
    <p:sldId id="285" r:id="rId24"/>
  </p:sldIdLst>
  <p:sldSz cx="12192000" cy="6858000"/>
  <p:notesSz cx="6858000" cy="9144000"/>
  <p:embeddedFontLst>
    <p:embeddedFont>
      <p:font typeface="微软雅黑" panose="020B0503020204020204" pitchFamily="34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soft" initials="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67A"/>
    <a:srgbClr val="46474C"/>
    <a:srgbClr val="FFFFFF"/>
    <a:srgbClr val="B7472A"/>
    <a:srgbClr val="BFECFE"/>
    <a:srgbClr val="79D7FF"/>
    <a:srgbClr val="0D35B0"/>
    <a:srgbClr val="6ED2E8"/>
    <a:srgbClr val="3F7EB7"/>
    <a:srgbClr val="4C8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43.xml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image" Target="../media/image17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31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image" Target="../media/image20.png"/><Relationship Id="rId4" Type="http://schemas.openxmlformats.org/officeDocument/2006/relationships/tags" Target="../tags/tag33.xml"/><Relationship Id="rId3" Type="http://schemas.openxmlformats.org/officeDocument/2006/relationships/image" Target="../media/image9.png"/><Relationship Id="rId2" Type="http://schemas.openxmlformats.org/officeDocument/2006/relationships/tags" Target="../tags/tag32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tags" Target="../tags/tag37.xml"/><Relationship Id="rId3" Type="http://schemas.openxmlformats.org/officeDocument/2006/relationships/image" Target="../media/image9.png"/><Relationship Id="rId2" Type="http://schemas.openxmlformats.org/officeDocument/2006/relationships/tags" Target="../tags/tag36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tags" Target="../tags/tag40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16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1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3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20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1243330" y="2595245"/>
            <a:ext cx="952055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决赛答辩评审会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基于Intel Gaudi AI加速器的大语言模型微调与推理优化</a:t>
            </a:r>
            <a:endParaRPr sz="28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队伍名称：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NJU_PASA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团队负责人：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243597" y="2564078"/>
            <a:ext cx="81410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7" y="1749098"/>
            <a:ext cx="8603911" cy="7014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8"/>
          <a:stretch>
            <a:fillRect/>
          </a:stretch>
        </p:blipFill>
        <p:spPr>
          <a:xfrm>
            <a:off x="9374835" y="473584"/>
            <a:ext cx="2348735" cy="8739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二、</a:t>
            </a:r>
            <a:r>
              <a:rPr lang="en-US" altLang="zh-CN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432435" y="1767205"/>
            <a:ext cx="10196195" cy="85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）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prompt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格式问题：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原脚本中的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prompt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格式与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prompt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格式不符，对prompt生成函数进行重构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;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标题 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304655" y="1387871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 LoRA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微调脚本的实现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2435" y="2950210"/>
            <a:ext cx="10953750" cy="2847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二、</a:t>
            </a:r>
            <a:r>
              <a:rPr lang="en-US" altLang="zh-CN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432435" y="1934845"/>
            <a:ext cx="10953750" cy="85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）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tokenizer调用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由于tokenizer从本地加载，我们需要在调用时添加参数</a:t>
            </a:r>
            <a:r>
              <a:rPr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trust_remote_code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；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ChatGLM3-6B的默认填充方向为右侧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，故而tokenizer_kwargs中的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padding_side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应改为right；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标题 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304655" y="1387871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 LoRA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微调脚本的实现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4800" y="3047365"/>
            <a:ext cx="11744325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二、</a:t>
            </a:r>
            <a:r>
              <a:rPr lang="en-US" altLang="zh-CN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432435" y="1818640"/>
            <a:ext cx="10953750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）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重载evaluate库</a:t>
            </a: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: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通过pip工具安装的库不含有accuracy方法，我们将正确版本的evaluate库重载到本地，改变原有的调用路径：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git clone https://github.com/huggingface/evaluate.git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标题 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304655" y="1387871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 LoRA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微调脚本的实现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650" y="3371850"/>
            <a:ext cx="7295515" cy="691515"/>
          </a:xfrm>
          <a:prstGeom prst="rect">
            <a:avLst/>
          </a:prstGeom>
        </p:spPr>
      </p:pic>
      <p:sp>
        <p:nvSpPr>
          <p:cNvPr id="8" name="标题 6"/>
          <p:cNvSpPr>
            <a:spLocks noGrp="1" noChangeArrowheads="1"/>
          </p:cNvSpPr>
          <p:nvPr>
            <p:custDataLst>
              <p:tags r:id="rId5"/>
            </p:custDataLst>
          </p:nvPr>
        </p:nvSpPr>
        <p:spPr bwMode="auto">
          <a:xfrm>
            <a:off x="432290" y="4219971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删除pad_token_id，eos_token_id的加载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函数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由于Transformers版本过高的问题，pad_token_id、eos_token_id两个参数的加载需要被忽略，以下代码需要被移除：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8650" y="5229225"/>
            <a:ext cx="737235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二、</a:t>
            </a:r>
            <a:r>
              <a:rPr lang="en-US" altLang="zh-CN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标题 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1521460"/>
            <a:ext cx="10183495" cy="117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3.AdvertiseGen数据集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的重构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脚本的数据集输入格式为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csv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，故而需要对原有的数据集进行重构，转化为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csv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格式：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880" y="2861310"/>
            <a:ext cx="7181850" cy="2847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三、推理流程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363345"/>
            <a:ext cx="10183495" cy="298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推理脚本基于vLLM框架实现，使用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HPU Graphs模式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进行推理，以保证推理脚本的稳定性和吞吐量；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vLLM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(Very Large Language Model)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采用了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PageAttention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FlashAttention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&amp;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FlashDecoding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等技术手段，充分利用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Gaudi AI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平台算力，大大提升了推理速度；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经过实测，脚本在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batch_size=64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的情况下，推理速度峰值可达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1600 toks/s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，推理加速效果明显；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7" name="图片 6" descr="0_kdzhElnf_xuGHD4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15730" y="5471795"/>
            <a:ext cx="2849245" cy="13862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三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、推理流程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521460"/>
            <a:ext cx="1018349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脚本特性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1.prompt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加载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经实测，直接将测试集的输入作为推理的prompt会极大影响模型的输出；我们对比ChatGLM3-6B的chat函数，设计了vLLM推理模型的prompt：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7" name="图片 6" descr="0_kdzhElnf_xuGHD4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15730" y="5471795"/>
            <a:ext cx="2849245" cy="1386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7525" y="3195955"/>
            <a:ext cx="6990080" cy="436880"/>
          </a:xfrm>
          <a:prstGeom prst="rect">
            <a:avLst/>
          </a:prstGeom>
        </p:spPr>
      </p:pic>
      <p:sp>
        <p:nvSpPr>
          <p:cNvPr id="6" name="标题 6"/>
          <p:cNvSpPr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177800" y="3662680"/>
            <a:ext cx="1018349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推理的批处理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脚本实现了每次推理时同时下沉batch_size数量的推理任务，给vLLM的任务调度留出操作空间：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17525" y="4992370"/>
            <a:ext cx="596011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三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、推理流程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411605"/>
            <a:ext cx="1018349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脚本特性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3.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LoRA参数的载入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推理脚本可以选择直接载入模型文件或者通过模型LoRA微调得到的checkpoint载入,省去了merge模型所需要的时间和空间，方便对不同版本的LoRA模型进行推理：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7" name="图片 6" descr="0_kdzhElnf_xuGHD4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15730" y="5471795"/>
            <a:ext cx="2849245" cy="13862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9285" y="3319780"/>
            <a:ext cx="6818630" cy="28689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三、推理流程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363345"/>
            <a:ext cx="10183495" cy="350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版本控制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本团队选用的vLLM版本为Gaudi实验室的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vllm-fork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版本，但是这一版本的vLLM仍在以较快的频率更新中，稳定性较差，故而我们选择了vllm-fork的一个稳定的历史版本来部署环境：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git clone https://github.com/HabanaAI/vllm-fork.git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cd vllm-fork/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git checkout eca9a83a2d6d60d4c5f577a993e1a95cd64d6a59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四、运行性能展示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363345"/>
            <a:ext cx="10183495" cy="298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标题 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1521460"/>
            <a:ext cx="10183495" cy="150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微调脚本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依据赛方参数要求运行微调脚本，平均每个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epoch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的平均时间为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1.17s,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相比于GPU Migration Toolkit移植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脚本的运行速度提升近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倍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2940" y="2734945"/>
            <a:ext cx="1035367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四、运行性能展示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363345"/>
            <a:ext cx="10183495" cy="298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标题 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1521460"/>
            <a:ext cx="10183495" cy="150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推理脚本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推理脚本在PT_HPU_LAZY_MODE=1，enforce_eager=0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设定下，经过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WARMUP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环节，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推理速度可以基本维持在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1500 toks/s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上下，相比通过模型文件直接调用推理的速度提升近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100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倍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5" name="图片 4" descr="推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23870"/>
            <a:ext cx="116014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团队介绍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622425"/>
            <a:ext cx="10183495" cy="296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标题 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177800" y="1751330"/>
            <a:ext cx="11407775" cy="238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本团队指导老师为南京大学朱光辉老师。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朱光辉老师以及团队负责人谷莘均来自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南京大学计算机学院PASA大数据实验室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。实验室负责人为黄宜华教授，目前担任CCF大数据专委会副主任。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2009年以来，实验室在大数据技术领域开展了一系列系统深入的研究开发工作，在多个大数据相关领域开展了广泛的研究，积累了系统的研究成果和技术基础，已发表高水平论文一百余篇，连续九次在国际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建模大赛中获奖。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95" y="4814570"/>
            <a:ext cx="5509260" cy="586105"/>
          </a:xfrm>
          <a:prstGeom prst="rect">
            <a:avLst/>
          </a:prstGeom>
        </p:spPr>
      </p:pic>
      <p:pic>
        <p:nvPicPr>
          <p:cNvPr id="10" name="图片 9" descr="OIP-C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35" y="4322445"/>
            <a:ext cx="1670685" cy="1523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致谢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363345"/>
            <a:ext cx="10183495" cy="298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标题 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1521460"/>
            <a:ext cx="10183495" cy="150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标题 6"/>
          <p:cNvSpPr>
            <a:spLocks noGrp="1" noChangeArrowheads="1"/>
          </p:cNvSpPr>
          <p:nvPr>
            <p:custDataLst>
              <p:tags r:id="rId3"/>
            </p:custDataLst>
          </p:nvPr>
        </p:nvSpPr>
        <p:spPr bwMode="auto">
          <a:xfrm>
            <a:off x="304800" y="954405"/>
            <a:ext cx="10183495" cy="350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感谢朱光辉老师在我研究和比赛过程中给予的指导与支持。感谢各位评审老师能在百忙之中评审我的作品，期待您的评审和建议。感谢赛事组提供的平台，让我与来自各地的优秀人才交流学习，共同进步。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1243597" y="2595051"/>
            <a:ext cx="7792522" cy="98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感谢观看！</a:t>
            </a:r>
            <a:endParaRPr lang="en-US" altLang="zh-CN" sz="32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243597" y="2564078"/>
            <a:ext cx="753464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7" y="1749098"/>
            <a:ext cx="8603911" cy="7014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8"/>
          <a:stretch>
            <a:fillRect/>
          </a:stretch>
        </p:blipFill>
        <p:spPr>
          <a:xfrm>
            <a:off x="9374835" y="473584"/>
            <a:ext cx="2348735" cy="8739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3"/>
          <p:cNvSpPr/>
          <p:nvPr/>
        </p:nvSpPr>
        <p:spPr>
          <a:xfrm>
            <a:off x="1145402" y="1618527"/>
            <a:ext cx="10405391" cy="4141744"/>
          </a:xfrm>
          <a:prstGeom prst="roundRect">
            <a:avLst>
              <a:gd name="adj" fmla="val 4888"/>
            </a:avLst>
          </a:prstGeom>
          <a:solidFill>
            <a:srgbClr val="FFFFFF">
              <a:alpha val="65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000796" y="404170"/>
            <a:ext cx="2235788" cy="830997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r>
              <a:rPr lang="zh-CN" altLang="en-US" sz="4400" b="1" spc="300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4400" b="1" spc="300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50813" y="1945005"/>
            <a:ext cx="6001099" cy="3277870"/>
            <a:chOff x="4602" y="3063"/>
            <a:chExt cx="7027" cy="516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4602" y="3081"/>
              <a:ext cx="1370" cy="130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4800" dirty="0">
                  <a:solidFill>
                    <a:srgbClr val="1C267A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  <a:endParaRPr lang="en-US" altLang="zh-CN" sz="4800" dirty="0">
                <a:solidFill>
                  <a:srgbClr val="1C267A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5844" y="3420"/>
              <a:ext cx="3758" cy="633"/>
            </a:xfrm>
            <a:prstGeom prst="rect">
              <a:avLst/>
            </a:prstGeom>
            <a:noFill/>
          </p:spPr>
          <p:txBody>
            <a:bodyPr wrap="square" rtlCol="0" anchor="b">
              <a:noAutofit/>
            </a:bodyPr>
            <a:lstStyle/>
            <a:p>
              <a:r>
                <a:rPr lang="zh-CN" altLang="en-US" b="1" spc="300" dirty="0">
                  <a:solidFill>
                    <a:srgbClr val="46474C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总体工作介绍</a:t>
              </a:r>
              <a:endParaRPr lang="zh-CN" altLang="en-US" b="1" spc="300" dirty="0">
                <a:solidFill>
                  <a:srgbClr val="46474C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4602" y="4998"/>
              <a:ext cx="1370" cy="130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4800" dirty="0">
                  <a:solidFill>
                    <a:srgbClr val="1C267A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03</a:t>
              </a:r>
              <a:endParaRPr lang="en-US" altLang="zh-CN" sz="4800" dirty="0">
                <a:solidFill>
                  <a:srgbClr val="1C267A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0259" y="3063"/>
              <a:ext cx="1370" cy="130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4800" dirty="0">
                  <a:solidFill>
                    <a:srgbClr val="1C267A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  <a:endParaRPr lang="en-US" altLang="zh-CN" sz="4800" dirty="0">
                <a:solidFill>
                  <a:srgbClr val="1C267A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10259" y="4969"/>
              <a:ext cx="1370" cy="130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4800" dirty="0">
                  <a:solidFill>
                    <a:srgbClr val="1C267A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04</a:t>
              </a:r>
              <a:endParaRPr lang="en-US" altLang="zh-CN" sz="4800" dirty="0">
                <a:solidFill>
                  <a:srgbClr val="1C267A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8"/>
              </p:custDataLst>
            </p:nvPr>
          </p:nvSpPr>
          <p:spPr>
            <a:xfrm>
              <a:off x="4602" y="6916"/>
              <a:ext cx="1370" cy="130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endParaRPr lang="en-US" altLang="zh-CN" sz="4800" dirty="0">
                <a:solidFill>
                  <a:srgbClr val="1C267A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145402" y="1235167"/>
            <a:ext cx="1116529" cy="834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8"/>
          <a:stretch>
            <a:fillRect/>
          </a:stretch>
        </p:blipFill>
        <p:spPr>
          <a:xfrm>
            <a:off x="9374835" y="426110"/>
            <a:ext cx="2348735" cy="873953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7651912" y="2150611"/>
            <a:ext cx="3209354" cy="40195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r>
              <a:rPr lang="en-US" altLang="zh-CN" b="1" spc="300" dirty="0">
                <a:solidFill>
                  <a:srgbClr val="46474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LoRA</a:t>
            </a:r>
            <a:r>
              <a:rPr lang="zh-CN" altLang="en-US" b="1" spc="300" dirty="0">
                <a:solidFill>
                  <a:srgbClr val="46474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微调流程</a:t>
            </a:r>
            <a:endParaRPr lang="zh-CN" altLang="en-US" b="1" spc="300" dirty="0">
              <a:solidFill>
                <a:srgbClr val="46474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2711488" y="3395236"/>
            <a:ext cx="3209354" cy="40195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r>
              <a:rPr lang="zh-CN" altLang="en-US" b="1" spc="300" dirty="0">
                <a:solidFill>
                  <a:srgbClr val="46474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推理流程</a:t>
            </a:r>
            <a:endParaRPr lang="zh-CN" altLang="en-US" b="1" spc="300" dirty="0">
              <a:solidFill>
                <a:srgbClr val="46474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7651912" y="3369944"/>
            <a:ext cx="3209354" cy="40195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r>
              <a:rPr lang="zh-CN" altLang="en-US" b="1" spc="300" dirty="0">
                <a:solidFill>
                  <a:srgbClr val="46474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运行性能展示</a:t>
            </a:r>
            <a:endParaRPr lang="zh-CN" altLang="en-US" b="1" spc="300" dirty="0">
              <a:solidFill>
                <a:srgbClr val="46474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2688108" y="4580487"/>
            <a:ext cx="3209354" cy="40195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endParaRPr lang="zh-CN" altLang="en-US" b="1" spc="300" dirty="0">
              <a:solidFill>
                <a:srgbClr val="46474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6481924" y="4365856"/>
            <a:ext cx="1169988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endParaRPr lang="en-US" altLang="zh-CN" sz="4800" dirty="0">
              <a:solidFill>
                <a:srgbClr val="1C267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7651912" y="4565107"/>
            <a:ext cx="3209354" cy="40195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endParaRPr lang="zh-CN" altLang="en-US" b="1" spc="300" dirty="0">
              <a:solidFill>
                <a:srgbClr val="46474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一、总体工作介绍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622425"/>
            <a:ext cx="10183495" cy="296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完成了在Intel Gaudi AI加速平台上对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ChatGLM3-6b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的部署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，并编写了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微调和推理脚本；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工作内容涉及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模型文件的适配修改、optimum-habana仓库的适配修改、推理框架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vLLM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的部署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3.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代码维护量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5000+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，实现了全流程环境部署问题排除；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4.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脚本性能强大，微调脚本在赛题参数配置下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每次迭代平均时间为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1.17s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,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推理脚本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吞吐量峰值可达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1800 toks/s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;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6" name="图片 5" descr="下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65" y="4863465"/>
            <a:ext cx="1147445" cy="1377315"/>
          </a:xfrm>
          <a:prstGeom prst="rect">
            <a:avLst/>
          </a:prstGeom>
        </p:spPr>
      </p:pic>
      <p:pic>
        <p:nvPicPr>
          <p:cNvPr id="7" name="图片 6" descr="0_kdzhElnf_xuGHD4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370" y="5023485"/>
            <a:ext cx="2172970" cy="1057275"/>
          </a:xfrm>
          <a:prstGeom prst="rect">
            <a:avLst/>
          </a:prstGeom>
        </p:spPr>
      </p:pic>
      <p:pic>
        <p:nvPicPr>
          <p:cNvPr id="9" name="图片 8" descr="readme_logo_ligh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255" y="4239895"/>
            <a:ext cx="3288665" cy="535940"/>
          </a:xfrm>
          <a:prstGeom prst="rect">
            <a:avLst/>
          </a:prstGeom>
        </p:spPr>
      </p:pic>
      <p:pic>
        <p:nvPicPr>
          <p:cNvPr id="10" name="图片 9" descr="ChatGL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255" y="5475605"/>
            <a:ext cx="1829435" cy="1141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二、</a:t>
            </a:r>
            <a:r>
              <a:rPr lang="en-US" altLang="zh-CN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363345"/>
            <a:ext cx="10183495" cy="313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工作流程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基于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optimum-habana的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Pull request 1478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修改框架代码，增加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系列模型；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重构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examples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中的run_lora_clm.py使之兼容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模型；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重构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AdvertiseGen数据集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结构；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9" name="图片 8" descr="readme_logo_light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41285" y="5732780"/>
            <a:ext cx="3982085" cy="648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二、</a:t>
            </a:r>
            <a:r>
              <a:rPr lang="en-US" altLang="zh-CN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1212850"/>
            <a:ext cx="10183495" cy="186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optimum-habana中添加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的模型框架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对optimum-habana原有的模型加载模块进行修改，添加了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chatglm的模型和相关库函数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6230" y="2971800"/>
            <a:ext cx="10780395" cy="37503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二、</a:t>
            </a:r>
            <a:r>
              <a:rPr lang="en-US" altLang="zh-CN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177800" y="668655"/>
            <a:ext cx="11192510" cy="409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optimum-habana中添加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的模型文件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创建模型目录optimum/habana/transformers/models/chatglm/，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添加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模型文件：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configuration_chatglm.py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#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chatglm3-6b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原模型文件基本一致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tokenization_chatglm.py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#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chatglm3-6b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原模型文件基本一致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modeling_chatglm.py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#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针对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Gaudi AI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硬件平台进行了适配修改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二、</a:t>
            </a:r>
            <a:r>
              <a:rPr lang="en-US" altLang="zh-CN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0" y="668655"/>
            <a:ext cx="1119251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优化点：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使用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habana_frameworks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中的高效算子替代原生算子，提升模型的运行效率：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7800" y="2549525"/>
            <a:ext cx="11456035" cy="2524760"/>
          </a:xfrm>
          <a:prstGeom prst="rect">
            <a:avLst/>
          </a:prstGeom>
        </p:spPr>
      </p:pic>
      <p:sp>
        <p:nvSpPr>
          <p:cNvPr id="3" name="标题 6"/>
          <p:cNvSpPr>
            <a:spLocks noGrp="1" noChangeArrowheads="1"/>
          </p:cNvSpPr>
          <p:nvPr>
            <p:custDataLst>
              <p:tags r:id="rId4"/>
            </p:custDataLst>
          </p:nvPr>
        </p:nvSpPr>
        <p:spPr bwMode="auto">
          <a:xfrm>
            <a:off x="0" y="4430395"/>
            <a:ext cx="1119251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FusedSDPA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（Fused Scaled Dot Product Attention）是针对Attention层计算的优化处理，能将多个计算步骤融合，以减少内存访问和提高计算速度；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 noChangeArrowheads="1"/>
          </p:cNvSpPr>
          <p:nvPr/>
        </p:nvSpPr>
        <p:spPr bwMode="auto">
          <a:xfrm>
            <a:off x="177655" y="668839"/>
            <a:ext cx="101837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二、</a:t>
            </a:r>
            <a:r>
              <a:rPr lang="en-US" altLang="zh-CN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LoRA</a:t>
            </a:r>
            <a:r>
              <a:rPr lang="zh-CN" altLang="en-US" sz="2800" b="1" dirty="0">
                <a:solidFill>
                  <a:srgbClr val="1C2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微调流程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标题 6"/>
          <p:cNvSpPr>
            <a:spLocks noGrp="1" noChangeArrowheads="1"/>
          </p:cNvSpPr>
          <p:nvPr/>
        </p:nvSpPr>
        <p:spPr bwMode="auto">
          <a:xfrm>
            <a:off x="0" y="668655"/>
            <a:ext cx="11192510" cy="233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40" tIns="121920" rIns="243840" bIns="121920" anchor="ctr"/>
          <a:lstStyle>
            <a:lvl1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828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优化点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indent="45720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对CoreAttention模块进行重载，实现了Gaudi平台上的基于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Flash Attention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的CoreAttention模块，极大加速了模型的训练速度：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8480" y="2672080"/>
            <a:ext cx="10503535" cy="28454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a*1_1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工作总结"/>
  <p:tag name="KSO_WM_UNIT_NOCLEAR" val="0"/>
  <p:tag name="KSO_WM_UNIT_TYPE" val="l_h_a"/>
  <p:tag name="KSO_WM_UNIT_INDEX" val="1_1_1"/>
  <p:tag name="KSO_WM_DIAGRAM_GROUP_CODE" val="l1-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a*1_1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工作总结"/>
  <p:tag name="KSO_WM_UNIT_NOCLEAR" val="0"/>
  <p:tag name="KSO_WM_UNIT_TYPE" val="l_h_a"/>
  <p:tag name="KSO_WM_UNIT_INDEX" val="1_1_1"/>
  <p:tag name="KSO_WM_DIAGRAM_GROUP_CODE" val="l1-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a*1_1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工作总结"/>
  <p:tag name="KSO_WM_UNIT_NOCLEAR" val="0"/>
  <p:tag name="KSO_WM_UNIT_TYPE" val="l_h_a"/>
  <p:tag name="KSO_WM_UNIT_INDEX" val="1_1_1"/>
  <p:tag name="KSO_WM_DIAGRAM_GROUP_CODE" val="l1-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i*1_4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SUBTYPE" val="d"/>
  <p:tag name="KSO_WM_UNIT_TYPE" val="l_h_i"/>
  <p:tag name="KSO_WM_UNIT_INDEX" val="1_4_1"/>
  <p:tag name="KSO_WM_DIAGRAM_GROUP_CODE" val="l1-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a*1_1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工作总结"/>
  <p:tag name="KSO_WM_UNIT_NOCLEAR" val="0"/>
  <p:tag name="KSO_WM_UNIT_TYPE" val="l_h_a"/>
  <p:tag name="KSO_WM_UNIT_INDEX" val="1_1_1"/>
  <p:tag name="KSO_WM_DIAGRAM_GROUP_CODE" val="l1-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18908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a*1"/>
  <p:tag name="KSO_WM_TEMPLATE_CATEGORY" val="custom"/>
  <p:tag name="KSO_WM_TEMPLATE_INDEX" val="20218908"/>
  <p:tag name="KSO_WM_UNIT_LAYERLEVEL" val="1"/>
  <p:tag name="KSO_WM_TAG_VERSION" val="1.0"/>
  <p:tag name="KSO_WM_BEAUTIFY_FLAG" val="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TYPE" val="a"/>
  <p:tag name="KSO_WM_UNIT_INDEX" val="1"/>
  <p:tag name="KSO_WM_DIAGRAM_GROUP_CODE" val="l1-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i*1_1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SUBTYPE" val="d"/>
  <p:tag name="KSO_WM_UNIT_TYPE" val="l_h_i"/>
  <p:tag name="KSO_WM_UNIT_INDEX" val="1_1_1"/>
  <p:tag name="KSO_WM_DIAGRAM_GROUP_CODE" val="l1-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a*1_1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工作总结"/>
  <p:tag name="KSO_WM_UNIT_NOCLEAR" val="0"/>
  <p:tag name="KSO_WM_UNIT_TYPE" val="l_h_a"/>
  <p:tag name="KSO_WM_UNIT_INDEX" val="1_1_1"/>
  <p:tag name="KSO_WM_DIAGRAM_GROUP_CODE" val="l1-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COMMONDATA" val="eyJoZGlkIjoiYWY4NmFlMWNkZjc4OTA1ZGViMTY1MzQ2MWUwZmYyMWEifQ=="/>
  <p:tag name="KSO_WPP_MARK_KEY" val="dc365f1a-757f-497b-a830-3d8241b34499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i*1_3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SUBTYPE" val="d"/>
  <p:tag name="KSO_WM_UNIT_TYPE" val="l_h_i"/>
  <p:tag name="KSO_WM_UNIT_INDEX" val="1_3_1"/>
  <p:tag name="KSO_WM_DIAGRAM_GROUP_CODE" val="l1-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i*1_2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SUBTYPE" val="d"/>
  <p:tag name="KSO_WM_UNIT_TYPE" val="l_h_i"/>
  <p:tag name="KSO_WM_UNIT_INDEX" val="1_2_1"/>
  <p:tag name="KSO_WM_DIAGRAM_GROUP_CODE" val="l1-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i*1_4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SUBTYPE" val="d"/>
  <p:tag name="KSO_WM_UNIT_TYPE" val="l_h_i"/>
  <p:tag name="KSO_WM_UNIT_INDEX" val="1_4_1"/>
  <p:tag name="KSO_WM_DIAGRAM_GROUP_CODE" val="l1-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i*1_4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SUBTYPE" val="d"/>
  <p:tag name="KSO_WM_UNIT_TYPE" val="l_h_i"/>
  <p:tag name="KSO_WM_UNIT_INDEX" val="1_4_1"/>
  <p:tag name="KSO_WM_DIAGRAM_GROUP_CODE" val="l1-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08_3*l_h_a*1_1_1"/>
  <p:tag name="KSO_WM_TEMPLATE_CATEGORY" val="custom"/>
  <p:tag name="KSO_WM_TEMPLATE_INDEX" val="20218908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工作总结"/>
  <p:tag name="KSO_WM_UNIT_NOCLEAR" val="0"/>
  <p:tag name="KSO_WM_UNIT_TYPE" val="l_h_a"/>
  <p:tag name="KSO_WM_UNIT_INDEX" val="1_1_1"/>
  <p:tag name="KSO_WM_DIAGRAM_GROUP_CODE" val="l1-1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2813</Words>
  <Application>WPS 演示</Application>
  <PresentationFormat>宽屏</PresentationFormat>
  <Paragraphs>185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Calibri</vt:lpstr>
      <vt:lpstr>Calibri</vt:lpstr>
      <vt:lpstr>等线</vt:lpstr>
      <vt:lpstr>Arial Unicode MS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鲍童</dc:creator>
  <cp:lastModifiedBy>。</cp:lastModifiedBy>
  <cp:revision>120</cp:revision>
  <dcterms:created xsi:type="dcterms:W3CDTF">2023-09-22T09:23:00Z</dcterms:created>
  <dcterms:modified xsi:type="dcterms:W3CDTF">2024-12-17T10:26:08Z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B2E1155B0E6F41F9A2C12CB652969FF3_12</vt:lpwstr>
  </property>
  <property fmtid="{D5CDD505-2E9C-101B-9397-08002B2CF9AE}" pid="3" name="KSOProductBuildVer">
    <vt:lpwstr>2052-11.1.0.14309</vt:lpwstr>
  </property>
</Properties>
</file>